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0" r:id="rId2"/>
  </p:sldMasterIdLst>
  <p:notesMasterIdLst>
    <p:notesMasterId r:id="rId21"/>
  </p:notesMasterIdLst>
  <p:handoutMasterIdLst>
    <p:handoutMasterId r:id="rId22"/>
  </p:handoutMasterIdLst>
  <p:sldIdLst>
    <p:sldId id="1365" r:id="rId3"/>
    <p:sldId id="1357" r:id="rId4"/>
    <p:sldId id="1358" r:id="rId5"/>
    <p:sldId id="1359" r:id="rId6"/>
    <p:sldId id="1360" r:id="rId7"/>
    <p:sldId id="1361" r:id="rId8"/>
    <p:sldId id="1362" r:id="rId9"/>
    <p:sldId id="270" r:id="rId10"/>
    <p:sldId id="1317" r:id="rId11"/>
    <p:sldId id="1320" r:id="rId12"/>
    <p:sldId id="1319" r:id="rId13"/>
    <p:sldId id="1318" r:id="rId14"/>
    <p:sldId id="271" r:id="rId15"/>
    <p:sldId id="272" r:id="rId16"/>
    <p:sldId id="273" r:id="rId17"/>
    <p:sldId id="274" r:id="rId18"/>
    <p:sldId id="276" r:id="rId19"/>
    <p:sldId id="275" r:id="rId2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6AD7594-9814-4DDD-825B-AA2FE87B6E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Book Of Revelation (64)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1A83C4-00B8-4C7C-B3DC-402F8016C6E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5/30/2021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7CAB42-F5B7-43F3-B9CF-BA2B2F2443D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D139BB-F98F-450A-8CAA-544C6141CDE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0B5A40-6F17-4852-BF07-BB2A3C2B4ABE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01185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1" tIns="48325" rIns="96651" bIns="48325" rtlCol="0"/>
          <a:lstStyle>
            <a:lvl1pPr algn="l">
              <a:defRPr sz="1200"/>
            </a:lvl1pPr>
          </a:lstStyle>
          <a:p>
            <a:r>
              <a:rPr lang="en-US"/>
              <a:t>Class – The Book Of Revelation (64)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1" tIns="48325" rIns="96651" bIns="48325" rtlCol="0"/>
          <a:lstStyle>
            <a:lvl1pPr algn="r">
              <a:defRPr sz="1200"/>
            </a:lvl1pPr>
          </a:lstStyle>
          <a:p>
            <a:r>
              <a:rPr lang="en-US"/>
              <a:t>5/30/2021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1" tIns="48325" rIns="96651" bIns="483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2"/>
          </a:xfrm>
          <a:prstGeom prst="rect">
            <a:avLst/>
          </a:prstGeom>
        </p:spPr>
        <p:txBody>
          <a:bodyPr vert="horz" lIns="96651" tIns="48325" rIns="96651" bIns="4832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51" tIns="48325" rIns="96651" bIns="48325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51" tIns="48325" rIns="96651" bIns="48325" rtlCol="0" anchor="b"/>
          <a:lstStyle>
            <a:lvl1pPr algn="r">
              <a:defRPr sz="1200"/>
            </a:lvl1pPr>
          </a:lstStyle>
          <a:p>
            <a:fld id="{FFEF1216-2DF8-4B0E-A12D-86DD3E064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8821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05A7-E6D2-4526-8D83-131C5E6A6D2E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10510-22FD-45F5-A62B-513EB0D73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948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05A7-E6D2-4526-8D83-131C5E6A6D2E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10510-22FD-45F5-A62B-513EB0D73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850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05A7-E6D2-4526-8D83-131C5E6A6D2E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10510-22FD-45F5-A62B-513EB0D73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188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85DC-C5DD-4A28-94F6-F9F029BCA1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5962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7C3C-26EA-48D1-89DB-82086917E9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2946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DFFC-4C7E-4580-BD58-D28052B841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6203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1AFB8-6607-4BFB-A990-26AE2ECB36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4065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5985-F0FB-461C-A410-C18B3EA5F9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2065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3877-D21C-4381-AFB3-9CF0607A0B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9111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5BA9-689B-4940-B8A1-D0153F6131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0332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7187E-E6D4-4886-BDEE-08F8AEB698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73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05A7-E6D2-4526-8D83-131C5E6A6D2E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10510-22FD-45F5-A62B-513EB0D73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4607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BCD0-433E-4322-8891-D43E1F630C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6592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0403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4920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5464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175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3378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7178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E910-BBD9-4C6C-B553-9F185752B0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2511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84D8-2FAB-4CF1-AF74-0E7F3D958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8389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05A7-E6D2-4526-8D83-131C5E6A6D2E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10510-22FD-45F5-A62B-513EB0D73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73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05A7-E6D2-4526-8D83-131C5E6A6D2E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10510-22FD-45F5-A62B-513EB0D73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207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05A7-E6D2-4526-8D83-131C5E6A6D2E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10510-22FD-45F5-A62B-513EB0D73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513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05A7-E6D2-4526-8D83-131C5E6A6D2E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10510-22FD-45F5-A62B-513EB0D73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210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05A7-E6D2-4526-8D83-131C5E6A6D2E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10510-22FD-45F5-A62B-513EB0D73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515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05A7-E6D2-4526-8D83-131C5E6A6D2E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10510-22FD-45F5-A62B-513EB0D73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08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05A7-E6D2-4526-8D83-131C5E6A6D2E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10510-22FD-45F5-A62B-513EB0D73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934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A05A7-E6D2-4526-8D83-131C5E6A6D2E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10510-22FD-45F5-A62B-513EB0D73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308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2FA3C6-7C60-430F-B028-42B5104B86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80296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D927B-E843-462E-9476-E45B6FC0D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95" y="1905000"/>
            <a:ext cx="8533811" cy="2086725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Study Of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The Book Of Revelation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684570-74C7-4D91-8578-009947D53E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100" y="4648918"/>
            <a:ext cx="7696200" cy="424732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May 30,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A796AF-6424-41FA-BBC3-01A62FCD2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2085DC-C5DD-4A28-94F6-F9F029BCA1AE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9984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227" y="762000"/>
            <a:ext cx="8534400" cy="5798510"/>
          </a:xfrm>
          <a:solidFill>
            <a:schemeClr val="bg1"/>
          </a:solidFill>
          <a:ln w="38100">
            <a:solidFill>
              <a:schemeClr val="tx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600" b="1" dirty="0">
                <a:latin typeface="Arial Narrow" panose="020B0606020202030204" pitchFamily="34" charset="0"/>
              </a:rPr>
              <a:t>Geographical Descriptions:</a:t>
            </a:r>
            <a:endParaRPr lang="en-US" sz="3600" dirty="0">
              <a:latin typeface="Arial Narrow" panose="020B0606020202030204" pitchFamily="34" charset="0"/>
            </a:endParaRPr>
          </a:p>
          <a:p>
            <a:pPr marL="457200" indent="-457200">
              <a:defRPr/>
            </a:pPr>
            <a:r>
              <a:rPr lang="en-US" sz="3600" dirty="0">
                <a:latin typeface="Arial Narrow" panose="020B0606020202030204" pitchFamily="34" charset="0"/>
              </a:rPr>
              <a:t>18:17-19 – All who traded by sea mourned over her (Rome was located at the coast of the Mediterranean Sea).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n-US" sz="3600" b="1" dirty="0">
                <a:latin typeface="Arial Narrow" panose="020B0606020202030204" pitchFamily="34" charset="0"/>
              </a:rPr>
              <a:t>Commercial Descriptions:</a:t>
            </a:r>
          </a:p>
          <a:p>
            <a:r>
              <a:rPr lang="en-US" sz="3600" dirty="0">
                <a:latin typeface="Arial Narrow" panose="020B0606020202030204" pitchFamily="34" charset="0"/>
              </a:rPr>
              <a:t>18:11-17 – The world marketplace for merchandise of all kind.</a:t>
            </a:r>
          </a:p>
          <a:p>
            <a:r>
              <a:rPr lang="en-US" sz="3600" dirty="0">
                <a:latin typeface="Arial Narrow" panose="020B0606020202030204" pitchFamily="34" charset="0"/>
              </a:rPr>
              <a:t>18:17-19 – A sea trading city; all that had ships were made rich by her.</a:t>
            </a:r>
            <a:br>
              <a:rPr lang="en-US" sz="1800" dirty="0">
                <a:latin typeface="Arial Narrow" panose="020B0606020202030204" pitchFamily="34" charset="0"/>
              </a:rPr>
            </a:br>
            <a:r>
              <a:rPr lang="en-US" sz="1800" dirty="0">
                <a:latin typeface="Arial Narrow" panose="020B0606020202030204" pitchFamily="34" charset="0"/>
                <a:cs typeface="Arial" panose="020B0604020202020204" pitchFamily="34" charset="0"/>
              </a:rPr>
              <a:t> 	</a:t>
            </a:r>
            <a:r>
              <a:rPr lang="en-US" sz="1800" dirty="0">
                <a:latin typeface="Arial Narrow" panose="020B0606020202030204" pitchFamily="34" charset="0"/>
              </a:rPr>
              <a:t>(Robert Harkrider, </a:t>
            </a:r>
            <a:r>
              <a:rPr lang="en-US" sz="1800" i="1" dirty="0">
                <a:latin typeface="Arial Narrow" panose="020B0606020202030204" pitchFamily="34" charset="0"/>
              </a:rPr>
              <a:t>Revelation</a:t>
            </a:r>
            <a:r>
              <a:rPr lang="en-US" sz="1800" dirty="0">
                <a:latin typeface="Arial Narrow" panose="020B0606020202030204" pitchFamily="34" charset="0"/>
              </a:rPr>
              <a:t>, Truth Commentaries, Pages 324-325)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1103F0-270E-4ADF-8DBC-DBDD43348AAA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17</a:t>
            </a:r>
          </a:p>
        </p:txBody>
      </p:sp>
    </p:spTree>
    <p:extLst>
      <p:ext uri="{BB962C8B-B14F-4D97-AF65-F5344CB8AC3E}">
        <p14:creationId xmlns:p14="http://schemas.microsoft.com/office/powerpoint/2010/main" val="3447687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801588"/>
          </a:xfrm>
          <a:solidFill>
            <a:schemeClr val="bg1"/>
          </a:solidFill>
          <a:ln w="38100">
            <a:solidFill>
              <a:schemeClr val="tx2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b="1" dirty="0">
                <a:latin typeface="Arial Narrow" panose="020B0606020202030204" pitchFamily="34" charset="0"/>
              </a:rPr>
              <a:t>Moral Descriptions:</a:t>
            </a:r>
          </a:p>
          <a:p>
            <a:r>
              <a:rPr lang="en-US" dirty="0">
                <a:latin typeface="Arial Narrow" panose="020B0606020202030204" pitchFamily="34" charset="0"/>
              </a:rPr>
              <a:t>17:4 – Clothed in scarlet (attire of a harlot).</a:t>
            </a:r>
          </a:p>
          <a:p>
            <a:r>
              <a:rPr lang="en-US" dirty="0">
                <a:latin typeface="Arial Narrow" panose="020B0606020202030204" pitchFamily="34" charset="0"/>
              </a:rPr>
              <a:t>17:5 – The Mother of Harlots and Abominations of the Earth</a:t>
            </a:r>
          </a:p>
          <a:p>
            <a:r>
              <a:rPr lang="en-US" dirty="0">
                <a:latin typeface="Arial Narrow" panose="020B0606020202030204" pitchFamily="34" charset="0"/>
              </a:rPr>
              <a:t>17:6; 18:20, 24 – She is guilty of the blood of the martyrs of Jesus … and of all that were slain upon the earth.</a:t>
            </a:r>
          </a:p>
          <a:p>
            <a:r>
              <a:rPr lang="en-US" dirty="0">
                <a:latin typeface="Arial Narrow" panose="020B0606020202030204" pitchFamily="34" charset="0"/>
              </a:rPr>
              <a:t>18:3, 9 – Committed fornication with all nations, kings of the earth, and merchants.</a:t>
            </a:r>
          </a:p>
          <a:p>
            <a:r>
              <a:rPr lang="en-US" dirty="0">
                <a:latin typeface="Arial Narrow" panose="020B0606020202030204" pitchFamily="34" charset="0"/>
              </a:rPr>
              <a:t>18:23 – Deceived all nations by sorceries.</a:t>
            </a:r>
            <a:br>
              <a:rPr lang="en-US" sz="1900" dirty="0">
                <a:latin typeface="Arial Narrow" panose="020B0606020202030204" pitchFamily="34" charset="0"/>
              </a:rPr>
            </a:br>
            <a:r>
              <a:rPr lang="en-US" sz="1900" dirty="0">
                <a:latin typeface="Arial Narrow" panose="020B0606020202030204" pitchFamily="34" charset="0"/>
                <a:cs typeface="Arial" panose="020B0604020202020204" pitchFamily="34" charset="0"/>
              </a:rPr>
              <a:t> 	</a:t>
            </a:r>
            <a:r>
              <a:rPr lang="en-US" sz="1900" dirty="0">
                <a:latin typeface="Arial Narrow" panose="020B0606020202030204" pitchFamily="34" charset="0"/>
              </a:rPr>
              <a:t>(Robert Harkrider, </a:t>
            </a:r>
            <a:r>
              <a:rPr lang="en-US" sz="1900" i="1" dirty="0">
                <a:latin typeface="Arial Narrow" panose="020B0606020202030204" pitchFamily="34" charset="0"/>
              </a:rPr>
              <a:t>Revelation</a:t>
            </a:r>
            <a:r>
              <a:rPr lang="en-US" sz="1900" dirty="0">
                <a:latin typeface="Arial Narrow" panose="020B0606020202030204" pitchFamily="34" charset="0"/>
              </a:rPr>
              <a:t>, Truth Commentaries, Pages 326)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1103F0-270E-4ADF-8DBC-DBDD43348AAA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17</a:t>
            </a:r>
          </a:p>
        </p:txBody>
      </p:sp>
    </p:spTree>
    <p:extLst>
      <p:ext uri="{BB962C8B-B14F-4D97-AF65-F5344CB8AC3E}">
        <p14:creationId xmlns:p14="http://schemas.microsoft.com/office/powerpoint/2010/main" val="990440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352800"/>
          </a:xfrm>
          <a:solidFill>
            <a:schemeClr val="bg1"/>
          </a:solidFill>
          <a:ln w="38100">
            <a:solidFill>
              <a:schemeClr val="tx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Arial Narrow" panose="020B0606020202030204" pitchFamily="34" charset="0"/>
              </a:rPr>
              <a:t>When this City Fell Descriptions:</a:t>
            </a:r>
          </a:p>
          <a:p>
            <a:r>
              <a:rPr lang="en-US" dirty="0">
                <a:latin typeface="Arial Narrow" panose="020B0606020202030204" pitchFamily="34" charset="0"/>
              </a:rPr>
              <a:t>18:17-20 – Merchants mourned, but God’s saints rejoiced when that great city was made desolate.</a:t>
            </a:r>
            <a:br>
              <a:rPr lang="en-US" sz="1800" dirty="0">
                <a:latin typeface="Arial Narrow" panose="020B0606020202030204" pitchFamily="34" charset="0"/>
              </a:rPr>
            </a:br>
            <a:r>
              <a:rPr lang="en-US" sz="1800" dirty="0">
                <a:latin typeface="Arial Narrow" panose="020B0606020202030204" pitchFamily="34" charset="0"/>
                <a:cs typeface="Arial" panose="020B0604020202020204" pitchFamily="34" charset="0"/>
              </a:rPr>
              <a:t> 	</a:t>
            </a:r>
            <a:r>
              <a:rPr lang="en-US" sz="1800" dirty="0">
                <a:latin typeface="Arial Narrow" panose="020B0606020202030204" pitchFamily="34" charset="0"/>
              </a:rPr>
              <a:t>(Robert Harkrider, </a:t>
            </a:r>
            <a:r>
              <a:rPr lang="en-US" sz="1800" i="1" dirty="0">
                <a:latin typeface="Arial Narrow" panose="020B0606020202030204" pitchFamily="34" charset="0"/>
              </a:rPr>
              <a:t>Revelation</a:t>
            </a:r>
            <a:r>
              <a:rPr lang="en-US" sz="1800" dirty="0">
                <a:latin typeface="Arial Narrow" panose="020B0606020202030204" pitchFamily="34" charset="0"/>
              </a:rPr>
              <a:t>, Truth Commentaries, Pages 328)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1103F0-270E-4ADF-8DBC-DBDD43348AAA}"/>
              </a:ext>
            </a:extLst>
          </p:cNvPr>
          <p:cNvSpPr/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17</a:t>
            </a:r>
          </a:p>
        </p:txBody>
      </p:sp>
    </p:spTree>
    <p:extLst>
      <p:ext uri="{BB962C8B-B14F-4D97-AF65-F5344CB8AC3E}">
        <p14:creationId xmlns:p14="http://schemas.microsoft.com/office/powerpoint/2010/main" val="23402376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4600"/>
            <a:ext cx="8229600" cy="769441"/>
          </a:xfrm>
          <a:solidFill>
            <a:schemeClr val="tx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OldCentury" pitchFamily="2" charset="0"/>
              </a:rPr>
              <a:t>Revelation 17:7</a:t>
            </a: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90600" y="1600200"/>
            <a:ext cx="7086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80881" y="2014478"/>
            <a:ext cx="5410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latin typeface="Book Antiqua" pitchFamily="18" charset="0"/>
              </a:rPr>
              <a:t>“</a:t>
            </a:r>
            <a:r>
              <a:rPr lang="en-US" sz="2800" b="1" i="1" dirty="0">
                <a:latin typeface="Book Antiqua" pitchFamily="18" charset="0"/>
              </a:rPr>
              <a:t>And the angel said unto me, </a:t>
            </a:r>
            <a:r>
              <a:rPr lang="en-US" sz="2800" b="1" i="1" u="sng" dirty="0">
                <a:latin typeface="Book Antiqua" pitchFamily="18" charset="0"/>
              </a:rPr>
              <a:t>Wherefore didst thou wonder</a:t>
            </a:r>
            <a:r>
              <a:rPr lang="en-US" sz="2800" b="1" i="1" dirty="0">
                <a:latin typeface="Book Antiqua" pitchFamily="18" charset="0"/>
              </a:rPr>
              <a:t>? </a:t>
            </a:r>
            <a:r>
              <a:rPr lang="en-US" sz="3200" b="1" i="1" u="sng" dirty="0">
                <a:latin typeface="Book Antiqua" pitchFamily="18" charset="0"/>
              </a:rPr>
              <a:t>I will tell thee the </a:t>
            </a:r>
            <a:r>
              <a:rPr lang="en-US" sz="3600" b="1" i="1" u="sng" dirty="0">
                <a:latin typeface="Book Antiqua" pitchFamily="18" charset="0"/>
              </a:rPr>
              <a:t>mystery</a:t>
            </a:r>
            <a:r>
              <a:rPr lang="en-US" sz="3200" b="1" i="1" dirty="0">
                <a:latin typeface="Book Antiqua" pitchFamily="18" charset="0"/>
              </a:rPr>
              <a:t> </a:t>
            </a:r>
            <a:r>
              <a:rPr lang="en-US" sz="2800" b="1" i="1" dirty="0">
                <a:latin typeface="Book Antiqua" pitchFamily="18" charset="0"/>
              </a:rPr>
              <a:t>of the woman, and of the beast that carrieth her, which hath the seven heads and the ten horns</a:t>
            </a:r>
            <a:r>
              <a:rPr lang="en-US" sz="2800" i="1" dirty="0">
                <a:latin typeface="Book Antiqua" pitchFamily="18" charset="0"/>
              </a:rPr>
              <a:t>.”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63B808E-5918-42CB-AF75-20E6AD3BDB8E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17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54640F9A-9D53-4F14-BA84-7018F6AD1DFF}"/>
              </a:ext>
            </a:extLst>
          </p:cNvPr>
          <p:cNvSpPr/>
          <p:nvPr/>
        </p:nvSpPr>
        <p:spPr>
          <a:xfrm>
            <a:off x="76200" y="2449663"/>
            <a:ext cx="1371600" cy="715089"/>
          </a:xfrm>
          <a:prstGeom prst="wedgeRoundRectCallout">
            <a:avLst>
              <a:gd name="adj1" fmla="val 77861"/>
              <a:gd name="adj2" fmla="val 117489"/>
              <a:gd name="adj3" fmla="val 16667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Revelation 10:7; 13:18</a:t>
            </a:r>
          </a:p>
        </p:txBody>
      </p:sp>
    </p:spTree>
    <p:extLst>
      <p:ext uri="{BB962C8B-B14F-4D97-AF65-F5344CB8AC3E}">
        <p14:creationId xmlns:p14="http://schemas.microsoft.com/office/powerpoint/2010/main" val="3917260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5078"/>
            <a:ext cx="8229600" cy="769441"/>
          </a:xfrm>
          <a:solidFill>
            <a:schemeClr val="tx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OldCentury" pitchFamily="2" charset="0"/>
              </a:rPr>
              <a:t>Revelation 17:8</a:t>
            </a: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2400" y="1371600"/>
            <a:ext cx="8839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066800" y="1828800"/>
            <a:ext cx="68198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i="1" dirty="0">
                <a:latin typeface="Book Antiqua" pitchFamily="18" charset="0"/>
              </a:rPr>
              <a:t>“</a:t>
            </a:r>
            <a:r>
              <a:rPr lang="en-US" sz="2700" b="1" i="1" dirty="0">
                <a:latin typeface="Book Antiqua" pitchFamily="18" charset="0"/>
              </a:rPr>
              <a:t>The beast that thou sawest </a:t>
            </a:r>
            <a:r>
              <a:rPr lang="en-US" sz="2700" b="1" i="1" u="sng" dirty="0">
                <a:latin typeface="Book Antiqua" pitchFamily="18" charset="0"/>
              </a:rPr>
              <a:t>was, and is not; and is about to come up </a:t>
            </a:r>
            <a:r>
              <a:rPr lang="en-US" sz="2800" b="1" i="1" u="sng" dirty="0">
                <a:latin typeface="Book Antiqua" pitchFamily="18" charset="0"/>
              </a:rPr>
              <a:t>out of the abyss</a:t>
            </a:r>
            <a:r>
              <a:rPr lang="en-US" sz="2700" b="1" i="1" u="sng" dirty="0">
                <a:latin typeface="Book Antiqua" pitchFamily="18" charset="0"/>
              </a:rPr>
              <a:t>, and to go into perdition</a:t>
            </a:r>
            <a:r>
              <a:rPr lang="en-US" sz="2700" b="1" i="1" dirty="0">
                <a:latin typeface="Book Antiqua" pitchFamily="18" charset="0"/>
              </a:rPr>
              <a:t>. And they that dwell on the earth shall wonder, (they) </a:t>
            </a:r>
            <a:r>
              <a:rPr lang="en-US" sz="2700" b="1" i="1" u="sng" dirty="0">
                <a:latin typeface="Book Antiqua" pitchFamily="18" charset="0"/>
              </a:rPr>
              <a:t>whose name hath not been written in the book of life</a:t>
            </a:r>
            <a:r>
              <a:rPr lang="en-US" sz="2700" b="1" i="1" dirty="0">
                <a:latin typeface="Book Antiqua" pitchFamily="18" charset="0"/>
              </a:rPr>
              <a:t> from the foundation of the world, when they behold the beast, how </a:t>
            </a:r>
            <a:r>
              <a:rPr lang="en-US" sz="2700" b="1" i="1" u="sng" dirty="0">
                <a:latin typeface="Book Antiqua" pitchFamily="18" charset="0"/>
              </a:rPr>
              <a:t>that he was, and is not, and shall come</a:t>
            </a:r>
            <a:r>
              <a:rPr lang="en-US" sz="2700" i="1" dirty="0">
                <a:latin typeface="Book Antiqua" pitchFamily="18" charset="0"/>
              </a:rPr>
              <a:t>.”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1DC16D-2BEC-4D64-A8D7-7E1E9A088AF7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17</a:t>
            </a:r>
          </a:p>
        </p:txBody>
      </p:sp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22C449E1-AC53-4A32-8412-9FB1E0636FDB}"/>
              </a:ext>
            </a:extLst>
          </p:cNvPr>
          <p:cNvSpPr/>
          <p:nvPr/>
        </p:nvSpPr>
        <p:spPr>
          <a:xfrm>
            <a:off x="76200" y="2133600"/>
            <a:ext cx="1295400" cy="715089"/>
          </a:xfrm>
          <a:prstGeom prst="wedgeRoundRectCallout">
            <a:avLst>
              <a:gd name="adj1" fmla="val 51583"/>
              <a:gd name="adj2" fmla="val 157827"/>
              <a:gd name="adj3" fmla="val 16667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Revelation 13:8</a:t>
            </a:r>
          </a:p>
        </p:txBody>
      </p:sp>
    </p:spTree>
    <p:extLst>
      <p:ext uri="{BB962C8B-B14F-4D97-AF65-F5344CB8AC3E}">
        <p14:creationId xmlns:p14="http://schemas.microsoft.com/office/powerpoint/2010/main" val="4076917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495925"/>
            <a:ext cx="8991600" cy="723275"/>
          </a:xfrm>
          <a:solidFill>
            <a:schemeClr val="tx1"/>
          </a:solidFill>
          <a:ln w="38100">
            <a:noFill/>
          </a:ln>
        </p:spPr>
        <p:txBody>
          <a:bodyPr wrap="square">
            <a:spAutoFit/>
          </a:bodyPr>
          <a:lstStyle/>
          <a:p>
            <a:r>
              <a:rPr lang="en-US" sz="4100" b="1" cap="small" dirty="0">
                <a:solidFill>
                  <a:schemeClr val="bg1"/>
                </a:solidFill>
                <a:latin typeface="Elephant" pitchFamily="18" charset="0"/>
              </a:rPr>
              <a:t>Harlot and Beast Identified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721292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latin typeface="Arial Narrow" panose="020B0606020202030204" pitchFamily="34" charset="0"/>
              </a:rPr>
              <a:t>John’s amazement is about to be explained – what did these </a:t>
            </a:r>
            <a:r>
              <a:rPr lang="en-US" b="1" dirty="0">
                <a:latin typeface="Arial Narrow" panose="020B0606020202030204" pitchFamily="34" charset="0"/>
              </a:rPr>
              <a:t>signs mean</a:t>
            </a:r>
            <a:r>
              <a:rPr lang="en-US" dirty="0">
                <a:latin typeface="Arial Narrow" panose="020B0606020202030204" pitchFamily="34" charset="0"/>
              </a:rPr>
              <a:t>?</a:t>
            </a:r>
          </a:p>
          <a:p>
            <a:r>
              <a:rPr lang="en-US" dirty="0">
                <a:latin typeface="Arial Narrow" panose="020B0606020202030204" pitchFamily="34" charset="0"/>
              </a:rPr>
              <a:t>Contrast between what </a:t>
            </a:r>
            <a:r>
              <a:rPr lang="en-US" b="1" dirty="0">
                <a:latin typeface="Arial Narrow" panose="020B0606020202030204" pitchFamily="34" charset="0"/>
              </a:rPr>
              <a:t>he saw </a:t>
            </a:r>
            <a:r>
              <a:rPr lang="en-US" dirty="0">
                <a:latin typeface="Arial Narrow" panose="020B0606020202030204" pitchFamily="34" charset="0"/>
              </a:rPr>
              <a:t>– what </a:t>
            </a:r>
            <a:r>
              <a:rPr lang="en-US" b="1" dirty="0">
                <a:latin typeface="Arial Narrow" panose="020B0606020202030204" pitchFamily="34" charset="0"/>
              </a:rPr>
              <a:t>he expected</a:t>
            </a:r>
          </a:p>
          <a:p>
            <a:r>
              <a:rPr lang="en-US" dirty="0">
                <a:latin typeface="Arial Narrow" panose="020B0606020202030204" pitchFamily="34" charset="0"/>
              </a:rPr>
              <a:t>Judgment of the city, instead sees the </a:t>
            </a:r>
            <a:r>
              <a:rPr lang="en-US" b="1" dirty="0">
                <a:latin typeface="Arial Narrow" panose="020B0606020202030204" pitchFamily="34" charset="0"/>
              </a:rPr>
              <a:t>beast and the harlot</a:t>
            </a:r>
            <a:r>
              <a:rPr lang="en-US" dirty="0">
                <a:latin typeface="Arial Narrow" panose="020B0606020202030204" pitchFamily="34" charset="0"/>
              </a:rPr>
              <a:t>!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The beast and the harlot are inseparable. Lust rides upon, controls, and governs any persecuting and self-seeking political beast.</a:t>
            </a:r>
          </a:p>
          <a:p>
            <a:r>
              <a:rPr lang="en-US" dirty="0">
                <a:latin typeface="Arial Narrow" panose="020B0606020202030204" pitchFamily="34" charset="0"/>
              </a:rPr>
              <a:t>The angel is going to </a:t>
            </a:r>
            <a:r>
              <a:rPr lang="en-US" b="1" dirty="0">
                <a:latin typeface="Arial Narrow" panose="020B0606020202030204" pitchFamily="34" charset="0"/>
              </a:rPr>
              <a:t>explain</a:t>
            </a:r>
            <a:r>
              <a:rPr lang="en-US" dirty="0">
                <a:latin typeface="Arial Narrow" panose="020B0606020202030204" pitchFamily="34" charset="0"/>
              </a:rPr>
              <a:t> the meaning to John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DDD1A43-378A-4206-8F9C-5B356D10CCD6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17</a:t>
            </a:r>
          </a:p>
        </p:txBody>
      </p:sp>
    </p:spTree>
    <p:extLst>
      <p:ext uri="{BB962C8B-B14F-4D97-AF65-F5344CB8AC3E}">
        <p14:creationId xmlns:p14="http://schemas.microsoft.com/office/powerpoint/2010/main" val="1581925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839200" cy="5293757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600" b="1" dirty="0">
                <a:latin typeface="Arial Narrow" panose="020B0606020202030204" pitchFamily="34" charset="0"/>
              </a:rPr>
              <a:t>Three-fold</a:t>
            </a:r>
            <a:r>
              <a:rPr lang="en-US" sz="2600" dirty="0">
                <a:latin typeface="Arial Narrow" panose="020B0606020202030204" pitchFamily="34" charset="0"/>
              </a:rPr>
              <a:t> aspect of the beast</a:t>
            </a:r>
          </a:p>
          <a:p>
            <a:pPr lvl="1">
              <a:spcBef>
                <a:spcPts val="0"/>
              </a:spcBef>
            </a:pPr>
            <a:r>
              <a:rPr lang="en-US" sz="2600" b="1" dirty="0">
                <a:latin typeface="Arial Narrow" panose="020B0606020202030204" pitchFamily="34" charset="0"/>
              </a:rPr>
              <a:t>Was </a:t>
            </a:r>
            <a:r>
              <a:rPr lang="en-US" sz="2600" dirty="0">
                <a:latin typeface="Arial Narrow" panose="020B0606020202030204" pitchFamily="34" charset="0"/>
              </a:rPr>
              <a:t>– past persecution</a:t>
            </a:r>
          </a:p>
          <a:p>
            <a:pPr lvl="2">
              <a:spcBef>
                <a:spcPts val="0"/>
              </a:spcBef>
            </a:pPr>
            <a:r>
              <a:rPr lang="en-US" sz="2600" dirty="0">
                <a:latin typeface="Arial Narrow" panose="020B0606020202030204" pitchFamily="34" charset="0"/>
              </a:rPr>
              <a:t>Satan’s cause had revived once again in the power and might of the Roman Empire</a:t>
            </a:r>
          </a:p>
          <a:p>
            <a:pPr lvl="1">
              <a:spcBef>
                <a:spcPts val="0"/>
              </a:spcBef>
            </a:pPr>
            <a:r>
              <a:rPr lang="en-US" sz="2600" b="1" dirty="0">
                <a:latin typeface="Arial Narrow" panose="020B0606020202030204" pitchFamily="34" charset="0"/>
              </a:rPr>
              <a:t>Is not </a:t>
            </a:r>
            <a:r>
              <a:rPr lang="en-US" sz="2600" dirty="0">
                <a:latin typeface="Arial Narrow" panose="020B0606020202030204" pitchFamily="34" charset="0"/>
              </a:rPr>
              <a:t>– temporary reprieve</a:t>
            </a:r>
          </a:p>
          <a:p>
            <a:pPr lvl="1">
              <a:spcBef>
                <a:spcPts val="0"/>
              </a:spcBef>
            </a:pPr>
            <a:r>
              <a:rPr lang="en-US" sz="2600" b="1" dirty="0">
                <a:latin typeface="Arial Narrow" panose="020B0606020202030204" pitchFamily="34" charset="0"/>
              </a:rPr>
              <a:t>Will ascend (NKJV)</a:t>
            </a:r>
            <a:r>
              <a:rPr lang="en-US" sz="2600" dirty="0">
                <a:latin typeface="Arial Narrow" panose="020B0606020202030204" pitchFamily="34" charset="0"/>
              </a:rPr>
              <a:t> – start again</a:t>
            </a:r>
          </a:p>
          <a:p>
            <a:pPr lvl="1">
              <a:spcBef>
                <a:spcPts val="0"/>
              </a:spcBef>
            </a:pPr>
            <a:r>
              <a:rPr lang="en-US" sz="2600" b="1" dirty="0">
                <a:latin typeface="Arial Narrow" panose="020B0606020202030204" pitchFamily="34" charset="0"/>
              </a:rPr>
              <a:t>“Was, and is not, and yet is” (cf. Revelation 13:3)</a:t>
            </a:r>
          </a:p>
          <a:p>
            <a:pPr lvl="1">
              <a:spcBef>
                <a:spcPts val="0"/>
              </a:spcBef>
            </a:pPr>
            <a:r>
              <a:rPr lang="en-US" sz="2600" dirty="0">
                <a:latin typeface="Arial Narrow" panose="020B0606020202030204" pitchFamily="34" charset="0"/>
              </a:rPr>
              <a:t>Kingdoms come, have power for a while, die, another takes its place …</a:t>
            </a:r>
          </a:p>
          <a:p>
            <a:pPr>
              <a:spcBef>
                <a:spcPts val="0"/>
              </a:spcBef>
            </a:pPr>
            <a:r>
              <a:rPr lang="en-US" sz="2600" dirty="0">
                <a:latin typeface="Arial Narrow" panose="020B0606020202030204" pitchFamily="34" charset="0"/>
              </a:rPr>
              <a:t>Ascend out of </a:t>
            </a:r>
            <a:r>
              <a:rPr lang="en-US" sz="2600" b="1" dirty="0">
                <a:latin typeface="Arial Narrow" panose="020B0606020202030204" pitchFamily="34" charset="0"/>
              </a:rPr>
              <a:t>the abyss </a:t>
            </a:r>
            <a:r>
              <a:rPr lang="en-US" sz="2600" dirty="0">
                <a:latin typeface="Arial Narrow" panose="020B0606020202030204" pitchFamily="34" charset="0"/>
              </a:rPr>
              <a:t>(bottomless pit)</a:t>
            </a:r>
          </a:p>
          <a:p>
            <a:pPr lvl="1">
              <a:spcBef>
                <a:spcPts val="0"/>
              </a:spcBef>
            </a:pPr>
            <a:r>
              <a:rPr lang="en-US" sz="2600" dirty="0">
                <a:latin typeface="Arial Narrow" panose="020B0606020202030204" pitchFamily="34" charset="0"/>
              </a:rPr>
              <a:t>Used three times in Revelation. (</a:t>
            </a:r>
            <a:r>
              <a:rPr lang="en-US" sz="2600" b="1" dirty="0">
                <a:latin typeface="Arial Narrow" panose="020B0606020202030204" pitchFamily="34" charset="0"/>
              </a:rPr>
              <a:t>9:1-2; 11:7; 20:1-3</a:t>
            </a:r>
            <a:r>
              <a:rPr lang="en-US" sz="2600" dirty="0">
                <a:latin typeface="Arial Narrow" panose="020B0606020202030204" pitchFamily="34" charset="0"/>
              </a:rPr>
              <a:t>) – Always the </a:t>
            </a:r>
            <a:r>
              <a:rPr lang="en-US" sz="2600" b="1" dirty="0">
                <a:latin typeface="Arial Narrow" panose="020B0606020202030204" pitchFamily="34" charset="0"/>
              </a:rPr>
              <a:t>habitation</a:t>
            </a:r>
            <a:r>
              <a:rPr lang="en-US" sz="2600" dirty="0">
                <a:latin typeface="Arial Narrow" panose="020B0606020202030204" pitchFamily="34" charset="0"/>
              </a:rPr>
              <a:t> of Satan and his agents</a:t>
            </a:r>
          </a:p>
          <a:p>
            <a:pPr lvl="1">
              <a:spcBef>
                <a:spcPts val="0"/>
              </a:spcBef>
            </a:pPr>
            <a:r>
              <a:rPr lang="en-US" sz="2600" b="1" dirty="0">
                <a:latin typeface="Arial Narrow" panose="020B0606020202030204" pitchFamily="34" charset="0"/>
              </a:rPr>
              <a:t>Perdition </a:t>
            </a:r>
            <a:r>
              <a:rPr lang="en-US" sz="2600" dirty="0">
                <a:latin typeface="Arial Narrow" panose="020B0606020202030204" pitchFamily="34" charset="0"/>
              </a:rPr>
              <a:t>– destruction and ruin – the results!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CEE5D61-5A7E-4333-BCE1-0A9A3473D795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17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9F7D640-69AE-424F-920D-307E63581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495925"/>
            <a:ext cx="8991600" cy="723275"/>
          </a:xfrm>
          <a:solidFill>
            <a:schemeClr val="tx1"/>
          </a:solidFill>
          <a:ln w="38100">
            <a:noFill/>
          </a:ln>
        </p:spPr>
        <p:txBody>
          <a:bodyPr wrap="square">
            <a:spAutoFit/>
          </a:bodyPr>
          <a:lstStyle/>
          <a:p>
            <a:r>
              <a:rPr lang="en-US" sz="4100" b="1" cap="small" dirty="0">
                <a:solidFill>
                  <a:schemeClr val="bg1"/>
                </a:solidFill>
                <a:latin typeface="Elephant" pitchFamily="18" charset="0"/>
              </a:rPr>
              <a:t>Harlot and Beast Identified</a:t>
            </a:r>
          </a:p>
        </p:txBody>
      </p:sp>
    </p:spTree>
    <p:extLst>
      <p:ext uri="{BB962C8B-B14F-4D97-AF65-F5344CB8AC3E}">
        <p14:creationId xmlns:p14="http://schemas.microsoft.com/office/powerpoint/2010/main" val="1409506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5078"/>
            <a:ext cx="8229600" cy="769441"/>
          </a:xfrm>
          <a:solidFill>
            <a:schemeClr val="tx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OldCentury" pitchFamily="2" charset="0"/>
              </a:rPr>
              <a:t>Revelation 17:9</a:t>
            </a: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90600" y="1600200"/>
            <a:ext cx="7086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80881" y="2633008"/>
            <a:ext cx="5410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latin typeface="Book Antiqua" pitchFamily="18" charset="0"/>
              </a:rPr>
              <a:t>“</a:t>
            </a:r>
            <a:r>
              <a:rPr lang="en-US" sz="2800" b="1" i="1" dirty="0">
                <a:latin typeface="Book Antiqua" pitchFamily="18" charset="0"/>
              </a:rPr>
              <a:t>Here is the </a:t>
            </a:r>
            <a:r>
              <a:rPr lang="en-US" sz="3200" b="1" i="1" u="sng" dirty="0">
                <a:latin typeface="Book Antiqua" pitchFamily="18" charset="0"/>
              </a:rPr>
              <a:t>mind that hath wisdom</a:t>
            </a:r>
            <a:r>
              <a:rPr lang="en-US" sz="3200" b="1" i="1" dirty="0">
                <a:latin typeface="Book Antiqua" pitchFamily="18" charset="0"/>
              </a:rPr>
              <a:t>. </a:t>
            </a:r>
            <a:r>
              <a:rPr lang="en-US" sz="2800" b="1" i="1" dirty="0">
                <a:latin typeface="Book Antiqua" pitchFamily="18" charset="0"/>
              </a:rPr>
              <a:t>The seven heads are seven mountains, on which the woman sitteth</a:t>
            </a:r>
            <a:r>
              <a:rPr lang="en-US" sz="2800" i="1" dirty="0">
                <a:latin typeface="Book Antiqua" pitchFamily="18" charset="0"/>
              </a:rPr>
              <a:t>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49BA1B4-B0A1-439A-B82F-7DC33F8C0EA4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17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2B7B6E4E-07BF-4428-A6CB-44C242757217}"/>
              </a:ext>
            </a:extLst>
          </p:cNvPr>
          <p:cNvSpPr/>
          <p:nvPr/>
        </p:nvSpPr>
        <p:spPr>
          <a:xfrm>
            <a:off x="169490" y="2082380"/>
            <a:ext cx="1278309" cy="715089"/>
          </a:xfrm>
          <a:prstGeom prst="wedgeRoundRectCallout">
            <a:avLst>
              <a:gd name="adj1" fmla="val 106101"/>
              <a:gd name="adj2" fmla="val 11790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Revelation 13:18</a:t>
            </a:r>
          </a:p>
        </p:txBody>
      </p:sp>
    </p:spTree>
    <p:extLst>
      <p:ext uri="{BB962C8B-B14F-4D97-AF65-F5344CB8AC3E}">
        <p14:creationId xmlns:p14="http://schemas.microsoft.com/office/powerpoint/2010/main" val="3705273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474887"/>
            <a:ext cx="8991600" cy="5078313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Seven </a:t>
            </a:r>
            <a:r>
              <a:rPr lang="en-US" b="1" dirty="0">
                <a:latin typeface="Arial Narrow" panose="020B0606020202030204" pitchFamily="34" charset="0"/>
              </a:rPr>
              <a:t>heads </a:t>
            </a:r>
            <a:r>
              <a:rPr lang="en-US" dirty="0">
                <a:latin typeface="Arial Narrow" panose="020B0606020202030204" pitchFamily="34" charset="0"/>
              </a:rPr>
              <a:t>– seven </a:t>
            </a:r>
            <a:r>
              <a:rPr lang="en-US" b="1" dirty="0">
                <a:latin typeface="Arial Narrow" panose="020B0606020202030204" pitchFamily="34" charset="0"/>
              </a:rPr>
              <a:t>mountains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Rome was built on seven hills</a:t>
            </a:r>
          </a:p>
          <a:p>
            <a:pPr lvl="1"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“Latin literature is replete with references to Rome being built on seven hills” </a:t>
            </a:r>
            <a:r>
              <a:rPr lang="en-US" sz="2000" dirty="0">
                <a:latin typeface="Arial Narrow" panose="020B0606020202030204" pitchFamily="34" charset="0"/>
              </a:rPr>
              <a:t>(Caird, page 216)</a:t>
            </a:r>
            <a:endParaRPr lang="en-US" dirty="0">
              <a:latin typeface="Arial Narrow" panose="020B0606020202030204" pitchFamily="34" charset="0"/>
            </a:endParaRPr>
          </a:p>
          <a:p>
            <a:pPr lvl="1"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Revelation 17:9-10, “The seven heads are seven mountains, on which the woman sitteth: and they are seven kings” ASV</a:t>
            </a:r>
          </a:p>
          <a:p>
            <a:pPr lvl="1"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Revelation 17:9-10, “The seven heads are seven mountains on which the woman is seated; they are also seven kings” ESV</a:t>
            </a:r>
            <a:endParaRPr lang="en-US" sz="2000" dirty="0">
              <a:latin typeface="Arial Narrow" panose="020B0606020202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Seven kings – The whole of the </a:t>
            </a:r>
            <a:r>
              <a:rPr lang="en-US" b="1" dirty="0">
                <a:latin typeface="Arial Narrow" panose="020B0606020202030204" pitchFamily="34" charset="0"/>
              </a:rPr>
              <a:t>emperors</a:t>
            </a:r>
            <a:r>
              <a:rPr lang="en-US" dirty="0">
                <a:latin typeface="Arial Narrow" panose="020B0606020202030204" pitchFamily="34" charset="0"/>
              </a:rPr>
              <a:t> of Rome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Kings represent </a:t>
            </a:r>
            <a:r>
              <a:rPr lang="en-US" b="1" dirty="0">
                <a:latin typeface="Arial Narrow" panose="020B0606020202030204" pitchFamily="34" charset="0"/>
              </a:rPr>
              <a:t>kingdoms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A09613-A0F1-4569-A50D-21EC916C7E30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17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9843775-667B-47AA-A1EE-F5A079813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495925"/>
            <a:ext cx="8991600" cy="723275"/>
          </a:xfrm>
          <a:solidFill>
            <a:schemeClr val="tx1"/>
          </a:solidFill>
          <a:ln w="38100">
            <a:noFill/>
          </a:ln>
        </p:spPr>
        <p:txBody>
          <a:bodyPr wrap="square">
            <a:spAutoFit/>
          </a:bodyPr>
          <a:lstStyle/>
          <a:p>
            <a:r>
              <a:rPr lang="en-US" sz="4100" b="1" cap="small" dirty="0">
                <a:solidFill>
                  <a:schemeClr val="bg1"/>
                </a:solidFill>
                <a:latin typeface="Elephant" pitchFamily="18" charset="0"/>
              </a:rPr>
              <a:t>Harlot and Beast Identified</a:t>
            </a:r>
          </a:p>
        </p:txBody>
      </p:sp>
    </p:spTree>
    <p:extLst>
      <p:ext uri="{BB962C8B-B14F-4D97-AF65-F5344CB8AC3E}">
        <p14:creationId xmlns:p14="http://schemas.microsoft.com/office/powerpoint/2010/main" val="618158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870" y="762000"/>
            <a:ext cx="8534400" cy="5829288"/>
          </a:xfrm>
          <a:solidFill>
            <a:schemeClr val="bg1"/>
          </a:solidFill>
          <a:ln w="38100">
            <a:noFill/>
          </a:ln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Judgment of Wicked Babylon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>
                <a:latin typeface="Arial Narrow" panose="020B0606020202030204" pitchFamily="34" charset="0"/>
                <a:cs typeface="Arial" panose="020B0604020202020204" pitchFamily="34" charset="0"/>
              </a:rPr>
              <a:t>Pride, full of idols, cruelty in war (cf. Jeremiah 51:7-13)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“The designation ‘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Babylon the great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’ (used consistently throughout Rev: e.g., 14:8; 16:9; 17:5; 18:2, 10, 21) goes back to Daniel 4:28-33 and emphasizes, as Henry Barclay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Swete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says, ‘the Nebuchadnezzar-like self-importance of the rulers of Rome rather than the actual size or true greatness of the city’ (p. 183).”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400050" lvl="1" indent="0">
              <a:buNone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	</a:t>
            </a:r>
            <a:r>
              <a:rPr lang="en-US" sz="2000" dirty="0">
                <a:latin typeface="Arial Narrow" panose="020B0606020202030204" pitchFamily="34" charset="0"/>
              </a:rPr>
              <a:t>(Robert Harkrider, </a:t>
            </a:r>
            <a:r>
              <a:rPr lang="en-US" sz="2000" i="1" dirty="0">
                <a:latin typeface="Arial Narrow" panose="020B0606020202030204" pitchFamily="34" charset="0"/>
              </a:rPr>
              <a:t>Revelation</a:t>
            </a:r>
            <a:r>
              <a:rPr lang="en-US" sz="2000" dirty="0">
                <a:latin typeface="Arial Narrow" panose="020B0606020202030204" pitchFamily="34" charset="0"/>
              </a:rPr>
              <a:t>, Truth Commentaries, Page 262)</a:t>
            </a:r>
            <a:endParaRPr lang="en-US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Arial Narrow" panose="020B0606020202030204" pitchFamily="34" charset="0"/>
              </a:rPr>
              <a:t>“The Seer ascribes to Rome a character which the Prophets of Israel had ascribed to more than one of the great pagan cities of antiquity.”</a:t>
            </a:r>
            <a:br>
              <a:rPr lang="en-US" sz="2000" dirty="0">
                <a:latin typeface="Arial Narrow" panose="020B0606020202030204" pitchFamily="34" charset="0"/>
              </a:rPr>
            </a:br>
            <a:r>
              <a:rPr lang="en-US" sz="2000" dirty="0">
                <a:latin typeface="Arial Narrow" panose="020B0606020202030204" pitchFamily="34" charset="0"/>
              </a:rPr>
              <a:t>(Henry Barclay </a:t>
            </a:r>
            <a:r>
              <a:rPr lang="en-US" sz="2000" dirty="0" err="1">
                <a:latin typeface="Arial Narrow" panose="020B0606020202030204" pitchFamily="34" charset="0"/>
              </a:rPr>
              <a:t>Swete</a:t>
            </a:r>
            <a:r>
              <a:rPr lang="en-US" sz="2000" dirty="0">
                <a:latin typeface="Arial Narrow" panose="020B0606020202030204" pitchFamily="34" charset="0"/>
              </a:rPr>
              <a:t>, </a:t>
            </a:r>
            <a:r>
              <a:rPr lang="en-US" sz="2000" i="1" dirty="0">
                <a:latin typeface="Arial Narrow" panose="020B0606020202030204" pitchFamily="34" charset="0"/>
              </a:rPr>
              <a:t>The Apocalypse of St. John</a:t>
            </a:r>
            <a:r>
              <a:rPr lang="en-US" sz="2000" dirty="0">
                <a:latin typeface="Arial Narrow" panose="020B0606020202030204" pitchFamily="34" charset="0"/>
              </a:rPr>
              <a:t>, Page 184)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02AAA0-615B-4CC8-9033-EAAB97361733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17</a:t>
            </a:r>
          </a:p>
        </p:txBody>
      </p:sp>
    </p:spTree>
    <p:extLst>
      <p:ext uri="{BB962C8B-B14F-4D97-AF65-F5344CB8AC3E}">
        <p14:creationId xmlns:p14="http://schemas.microsoft.com/office/powerpoint/2010/main" val="1901926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5559"/>
            <a:ext cx="8229600" cy="769441"/>
          </a:xfrm>
          <a:solidFill>
            <a:schemeClr val="tx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OldCentury" pitchFamily="2" charset="0"/>
              </a:rPr>
              <a:t>Revelation 17:6</a:t>
            </a: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28700" y="1600200"/>
            <a:ext cx="7086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28800" y="2172831"/>
            <a:ext cx="5410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“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And I saw the woman drunken with the blood of the saints, and with the blood of the martyrs of Jesus. And when I saw her, I wondered with a great wonder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.”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CB1349-D7C0-433A-9A8F-373619F776B7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17</a:t>
            </a:r>
          </a:p>
        </p:txBody>
      </p:sp>
    </p:spTree>
    <p:extLst>
      <p:ext uri="{BB962C8B-B14F-4D97-AF65-F5344CB8AC3E}">
        <p14:creationId xmlns:p14="http://schemas.microsoft.com/office/powerpoint/2010/main" val="852410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384" y="461417"/>
            <a:ext cx="8686800" cy="769441"/>
          </a:xfrm>
          <a:solidFill>
            <a:schemeClr val="tx1"/>
          </a:solidFill>
          <a:ln w="38100">
            <a:noFill/>
          </a:ln>
        </p:spPr>
        <p:txBody>
          <a:bodyPr wrap="square">
            <a:sp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OldCentury"/>
              </a:rPr>
              <a:t>The Harlot’s Description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91600" cy="4339650"/>
          </a:xfr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John carried away </a:t>
            </a:r>
            <a:r>
              <a:rPr lang="en-US" i="1" dirty="0">
                <a:latin typeface="Arial Narrow" panose="020B0606020202030204" pitchFamily="34" charset="0"/>
              </a:rPr>
              <a:t>(by the angel</a:t>
            </a:r>
            <a:r>
              <a:rPr lang="en-US" dirty="0">
                <a:latin typeface="Arial Narrow" panose="020B0606020202030204" pitchFamily="34" charset="0"/>
              </a:rPr>
              <a:t>) “</a:t>
            </a:r>
            <a:r>
              <a:rPr lang="en-US" b="1" dirty="0">
                <a:latin typeface="Arial Narrow" panose="020B0606020202030204" pitchFamily="34" charset="0"/>
              </a:rPr>
              <a:t>in the Spirit</a:t>
            </a:r>
            <a:r>
              <a:rPr lang="en-US" dirty="0">
                <a:latin typeface="Arial Narrow" panose="020B0606020202030204" pitchFamily="34" charset="0"/>
              </a:rPr>
              <a:t>”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Into the “</a:t>
            </a:r>
            <a:r>
              <a:rPr lang="en-US" b="1" dirty="0">
                <a:latin typeface="Arial Narrow" panose="020B0606020202030204" pitchFamily="34" charset="0"/>
              </a:rPr>
              <a:t>wilderness</a:t>
            </a:r>
            <a:r>
              <a:rPr lang="en-US" dirty="0">
                <a:latin typeface="Arial Narrow" panose="020B0606020202030204" pitchFamily="34" charset="0"/>
              </a:rPr>
              <a:t>” a safe place to see as she really is!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Sitting on a “</a:t>
            </a:r>
            <a:r>
              <a:rPr lang="en-US" b="1" dirty="0">
                <a:latin typeface="Arial Narrow" panose="020B0606020202030204" pitchFamily="34" charset="0"/>
              </a:rPr>
              <a:t>scarlet beast</a:t>
            </a:r>
            <a:r>
              <a:rPr lang="en-US" dirty="0">
                <a:latin typeface="Arial Narrow" panose="020B0606020202030204" pitchFamily="34" charset="0"/>
              </a:rPr>
              <a:t>” – the civil power – made scarlet by Satan’s power</a:t>
            </a:r>
          </a:p>
          <a:p>
            <a:pPr lvl="1">
              <a:spcBef>
                <a:spcPts val="0"/>
              </a:spcBef>
            </a:pPr>
            <a:r>
              <a:rPr lang="en-US" b="1" dirty="0">
                <a:latin typeface="Arial Narrow" panose="020B0606020202030204" pitchFamily="34" charset="0"/>
              </a:rPr>
              <a:t>City of Rome answers to the emperors!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“</a:t>
            </a:r>
            <a:r>
              <a:rPr lang="en-US" b="1" dirty="0">
                <a:latin typeface="Arial Narrow" panose="020B0606020202030204" pitchFamily="34" charset="0"/>
              </a:rPr>
              <a:t>Full of names of blasphemy</a:t>
            </a:r>
            <a:r>
              <a:rPr lang="en-US" dirty="0">
                <a:latin typeface="Arial Narrow" panose="020B0606020202030204" pitchFamily="34" charset="0"/>
              </a:rPr>
              <a:t>”</a:t>
            </a:r>
          </a:p>
          <a:p>
            <a:pPr lvl="1">
              <a:spcBef>
                <a:spcPts val="0"/>
              </a:spcBef>
            </a:pPr>
            <a:r>
              <a:rPr lang="en-US" b="1" dirty="0">
                <a:latin typeface="Arial Narrow" panose="020B0606020202030204" pitchFamily="34" charset="0"/>
              </a:rPr>
              <a:t>Actions against God and His people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“</a:t>
            </a:r>
            <a:r>
              <a:rPr lang="en-US" b="1" dirty="0">
                <a:latin typeface="Arial Narrow" panose="020B0606020202030204" pitchFamily="34" charset="0"/>
              </a:rPr>
              <a:t>Seven heads</a:t>
            </a:r>
            <a:r>
              <a:rPr lang="en-US" dirty="0">
                <a:latin typeface="Arial Narrow" panose="020B0606020202030204" pitchFamily="34" charset="0"/>
              </a:rPr>
              <a:t> – </a:t>
            </a:r>
            <a:r>
              <a:rPr lang="en-US" b="1" dirty="0">
                <a:latin typeface="Arial Narrow" panose="020B0606020202030204" pitchFamily="34" charset="0"/>
              </a:rPr>
              <a:t>ten horns</a:t>
            </a:r>
            <a:r>
              <a:rPr lang="en-US" dirty="0">
                <a:latin typeface="Arial Narrow" panose="020B0606020202030204" pitchFamily="34" charset="0"/>
              </a:rPr>
              <a:t>” </a:t>
            </a:r>
            <a:r>
              <a:rPr lang="en-US" b="1" dirty="0">
                <a:latin typeface="Arial Narrow" panose="020B0606020202030204" pitchFamily="34" charset="0"/>
              </a:rPr>
              <a:t>(13:1)</a:t>
            </a:r>
          </a:p>
          <a:p>
            <a:pPr lvl="1">
              <a:spcBef>
                <a:spcPts val="0"/>
              </a:spcBef>
            </a:pPr>
            <a:r>
              <a:rPr lang="en-US" b="1" dirty="0">
                <a:latin typeface="Arial Narrow" panose="020B0606020202030204" pitchFamily="34" charset="0"/>
              </a:rPr>
              <a:t>Full power and authority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9B60308-5D75-4998-A1F9-08D094D4608C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17</a:t>
            </a:r>
          </a:p>
        </p:txBody>
      </p:sp>
    </p:spTree>
    <p:extLst>
      <p:ext uri="{BB962C8B-B14F-4D97-AF65-F5344CB8AC3E}">
        <p14:creationId xmlns:p14="http://schemas.microsoft.com/office/powerpoint/2010/main" val="2194481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  <a:solidFill>
            <a:schemeClr val="tx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OldCentury"/>
              </a:rPr>
              <a:t>Beast Before?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51655"/>
            <a:ext cx="4040188" cy="523220"/>
          </a:xfrm>
        </p:spPr>
        <p:txBody>
          <a:bodyPr>
            <a:spAutoFit/>
          </a:bodyPr>
          <a:lstStyle/>
          <a:p>
            <a:pPr algn="ctr"/>
            <a:r>
              <a:rPr lang="en-US" sz="2800" cap="small" dirty="0">
                <a:solidFill>
                  <a:schemeClr val="bg1"/>
                </a:solidFill>
                <a:latin typeface="Arial Narrow" panose="020B0606020202030204" pitchFamily="34" charset="0"/>
              </a:rPr>
              <a:t>Chapter 13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199" y="2174875"/>
            <a:ext cx="4421189" cy="2677656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Out of the sea </a:t>
            </a:r>
            <a:r>
              <a:rPr lang="en-US" b="1" dirty="0">
                <a:latin typeface="Arial Narrow" panose="020B0606020202030204" pitchFamily="34" charset="0"/>
              </a:rPr>
              <a:t>(verse 1)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7 heads, 10 horns </a:t>
            </a:r>
            <a:r>
              <a:rPr lang="en-US" b="1" dirty="0">
                <a:latin typeface="Arial Narrow" panose="020B0606020202030204" pitchFamily="34" charset="0"/>
              </a:rPr>
              <a:t>(verse 1)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Warred with the saints </a:t>
            </a:r>
            <a:r>
              <a:rPr lang="en-US" b="1" dirty="0">
                <a:latin typeface="Arial Narrow" panose="020B0606020202030204" pitchFamily="34" charset="0"/>
              </a:rPr>
              <a:t>(verse 7)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One head wounded to the death, healed </a:t>
            </a:r>
            <a:r>
              <a:rPr lang="en-US" b="1" dirty="0">
                <a:latin typeface="Arial Narrow" panose="020B0606020202030204" pitchFamily="34" charset="0"/>
              </a:rPr>
              <a:t>(verse 3)</a:t>
            </a:r>
          </a:p>
          <a:p>
            <a:pPr>
              <a:spcBef>
                <a:spcPts val="0"/>
              </a:spcBef>
            </a:pPr>
            <a:endParaRPr lang="en-US" b="1" dirty="0">
              <a:latin typeface="Arial Narrow" panose="020B0606020202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All the world wondered </a:t>
            </a:r>
            <a:r>
              <a:rPr lang="en-US" b="1" dirty="0">
                <a:latin typeface="Arial Narrow" panose="020B0606020202030204" pitchFamily="34" charset="0"/>
              </a:rPr>
              <a:t>(verse 3)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51655"/>
            <a:ext cx="4041775" cy="523220"/>
          </a:xfrm>
        </p:spPr>
        <p:txBody>
          <a:bodyPr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Arial Narrow" panose="020B0606020202030204" pitchFamily="34" charset="0"/>
              </a:rPr>
              <a:t>Chapter 17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1" y="2174875"/>
            <a:ext cx="4495800" cy="2677656"/>
          </a:xfrm>
          <a:solidFill>
            <a:srgbClr val="FFFF99"/>
          </a:solidFill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Out of abyss </a:t>
            </a:r>
            <a:r>
              <a:rPr lang="en-US" b="1" dirty="0">
                <a:latin typeface="Arial Narrow" panose="020B0606020202030204" pitchFamily="34" charset="0"/>
              </a:rPr>
              <a:t>(verse 8)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7 heads, 10 horns </a:t>
            </a:r>
            <a:r>
              <a:rPr lang="en-US" b="1" dirty="0">
                <a:latin typeface="Arial Narrow" panose="020B0606020202030204" pitchFamily="34" charset="0"/>
              </a:rPr>
              <a:t>(verses 3-4)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Makes war with the Lamb </a:t>
            </a:r>
            <a:r>
              <a:rPr lang="en-US" b="1" dirty="0">
                <a:latin typeface="Arial Narrow" panose="020B0606020202030204" pitchFamily="34" charset="0"/>
              </a:rPr>
              <a:t>(verse 14)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Was, Is not, is … </a:t>
            </a:r>
            <a:r>
              <a:rPr lang="en-US" b="1" dirty="0">
                <a:latin typeface="Arial Narrow" panose="020B0606020202030204" pitchFamily="34" charset="0"/>
              </a:rPr>
              <a:t>(verse 8)</a:t>
            </a:r>
          </a:p>
          <a:p>
            <a:pPr>
              <a:spcBef>
                <a:spcPts val="0"/>
              </a:spcBef>
            </a:pPr>
            <a:endParaRPr lang="en-US" dirty="0">
              <a:latin typeface="Arial Narrow" panose="020B0606020202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Earth shall wonder </a:t>
            </a:r>
            <a:r>
              <a:rPr lang="en-US" b="1" dirty="0">
                <a:latin typeface="Arial Narrow" panose="020B0606020202030204" pitchFamily="34" charset="0"/>
              </a:rPr>
              <a:t>(verse 8)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1F9E05-7CA1-4F03-A1CF-A38EB46F3FAB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17</a:t>
            </a:r>
          </a:p>
        </p:txBody>
      </p:sp>
    </p:spTree>
    <p:extLst>
      <p:ext uri="{BB962C8B-B14F-4D97-AF65-F5344CB8AC3E}">
        <p14:creationId xmlns:p14="http://schemas.microsoft.com/office/powerpoint/2010/main" val="3604730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33604"/>
          </a:xfrm>
          <a:solidFill>
            <a:schemeClr val="bg1"/>
          </a:solidFill>
          <a:ln>
            <a:noFill/>
          </a:ln>
        </p:spPr>
        <p:txBody>
          <a:bodyPr>
            <a:spAutoFit/>
          </a:bodyPr>
          <a:lstStyle/>
          <a:p>
            <a:r>
              <a:rPr lang="en-US" dirty="0">
                <a:latin typeface="Arial Narrow" panose="020B0606020202030204" pitchFamily="34" charset="0"/>
              </a:rPr>
              <a:t>Woman arrayed in </a:t>
            </a:r>
            <a:r>
              <a:rPr lang="en-US" b="1" dirty="0">
                <a:latin typeface="Arial Narrow" panose="020B0606020202030204" pitchFamily="34" charset="0"/>
              </a:rPr>
              <a:t>purple and scarlet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Well dressed prostitute</a:t>
            </a:r>
          </a:p>
          <a:p>
            <a:r>
              <a:rPr lang="en-US" dirty="0">
                <a:latin typeface="Arial Narrow" panose="020B0606020202030204" pitchFamily="34" charset="0"/>
              </a:rPr>
              <a:t>Adorned with </a:t>
            </a:r>
            <a:r>
              <a:rPr lang="en-US" b="1" dirty="0">
                <a:latin typeface="Arial Narrow" panose="020B0606020202030204" pitchFamily="34" charset="0"/>
              </a:rPr>
              <a:t>gold</a:t>
            </a:r>
            <a:r>
              <a:rPr lang="en-US" dirty="0">
                <a:latin typeface="Arial Narrow" panose="020B0606020202030204" pitchFamily="34" charset="0"/>
              </a:rPr>
              <a:t> and </a:t>
            </a:r>
            <a:r>
              <a:rPr lang="en-US" b="1" dirty="0">
                <a:latin typeface="Arial Narrow" panose="020B0606020202030204" pitchFamily="34" charset="0"/>
              </a:rPr>
              <a:t>precious stones, pearls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A sign of wealth and position</a:t>
            </a:r>
          </a:p>
          <a:p>
            <a:r>
              <a:rPr lang="en-US" dirty="0">
                <a:latin typeface="Arial Narrow" panose="020B0606020202030204" pitchFamily="34" charset="0"/>
              </a:rPr>
              <a:t>Revelation 17:4, </a:t>
            </a:r>
            <a:r>
              <a:rPr lang="en-US" i="1" dirty="0">
                <a:latin typeface="Arial Narrow" panose="020B0606020202030204" pitchFamily="34" charset="0"/>
              </a:rPr>
              <a:t>“having in her hand a golden cup full of abominations, even the unclean things of her fornication”</a:t>
            </a:r>
          </a:p>
          <a:p>
            <a:pPr lvl="1"/>
            <a:r>
              <a:rPr lang="en-US" b="1" dirty="0">
                <a:latin typeface="Arial Narrow" panose="020B0606020202030204" pitchFamily="34" charset="0"/>
              </a:rPr>
              <a:t>Loved by her – intoxicating history of the persecutions of the church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1ED5AFE-F7B3-42E4-BB90-40F4082AF6DC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17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35BD27D-6B1C-44C3-B581-E889080EC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384" y="461417"/>
            <a:ext cx="8686800" cy="769441"/>
          </a:xfrm>
          <a:solidFill>
            <a:schemeClr val="tx1"/>
          </a:solidFill>
          <a:ln w="38100">
            <a:noFill/>
          </a:ln>
        </p:spPr>
        <p:txBody>
          <a:bodyPr wrap="square">
            <a:sp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OldCentury"/>
              </a:rPr>
              <a:t>The Harlot’s Description </a:t>
            </a:r>
          </a:p>
        </p:txBody>
      </p:sp>
    </p:spTree>
    <p:extLst>
      <p:ext uri="{BB962C8B-B14F-4D97-AF65-F5344CB8AC3E}">
        <p14:creationId xmlns:p14="http://schemas.microsoft.com/office/powerpoint/2010/main" val="502932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66002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en-US" dirty="0">
                <a:latin typeface="Arial Narrow" panose="020B0606020202030204" pitchFamily="34" charset="0"/>
              </a:rPr>
              <a:t>On her </a:t>
            </a:r>
            <a:r>
              <a:rPr lang="en-US" b="1" dirty="0">
                <a:latin typeface="Arial Narrow" panose="020B0606020202030204" pitchFamily="34" charset="0"/>
              </a:rPr>
              <a:t>forehead a name </a:t>
            </a:r>
            <a:r>
              <a:rPr lang="en-US" dirty="0">
                <a:latin typeface="Arial Narrow" panose="020B0606020202030204" pitchFamily="34" charset="0"/>
              </a:rPr>
              <a:t>written:</a:t>
            </a:r>
          </a:p>
          <a:p>
            <a:pPr lvl="1"/>
            <a:r>
              <a:rPr lang="en-US" b="1" dirty="0">
                <a:latin typeface="Arial Narrow" panose="020B0606020202030204" pitchFamily="34" charset="0"/>
              </a:rPr>
              <a:t>Mystery (cf. 10:7; 17:7)</a:t>
            </a:r>
          </a:p>
          <a:p>
            <a:pPr lvl="1"/>
            <a:r>
              <a:rPr lang="en-US" b="1" dirty="0">
                <a:latin typeface="Arial Narrow" panose="020B0606020202030204" pitchFamily="34" charset="0"/>
              </a:rPr>
              <a:t>Babylon the Great</a:t>
            </a:r>
          </a:p>
          <a:p>
            <a:pPr lvl="1"/>
            <a:r>
              <a:rPr lang="en-US" b="1" dirty="0">
                <a:latin typeface="Arial Narrow" panose="020B0606020202030204" pitchFamily="34" charset="0"/>
              </a:rPr>
              <a:t>The Mother of Harlots</a:t>
            </a:r>
          </a:p>
          <a:p>
            <a:pPr lvl="1"/>
            <a:r>
              <a:rPr lang="en-US" b="1" dirty="0">
                <a:latin typeface="Arial Narrow" panose="020B0606020202030204" pitchFamily="34" charset="0"/>
              </a:rPr>
              <a:t>Abominations of the Earth</a:t>
            </a:r>
            <a:endParaRPr lang="en-US" dirty="0">
              <a:latin typeface="Arial Narrow" panose="020B0606020202030204" pitchFamily="34" charset="0"/>
            </a:endParaRPr>
          </a:p>
          <a:p>
            <a:pPr lvl="1"/>
            <a:r>
              <a:rPr lang="en-US" b="1" dirty="0">
                <a:latin typeface="Arial Narrow" panose="020B0606020202030204" pitchFamily="34" charset="0"/>
              </a:rPr>
              <a:t>Title indicates her ungodliness, impurity, and filthiness</a:t>
            </a:r>
          </a:p>
          <a:p>
            <a:pPr lvl="1"/>
            <a:r>
              <a:rPr lang="en-US" b="1" dirty="0">
                <a:latin typeface="Arial Narrow" panose="020B0606020202030204" pitchFamily="34" charset="0"/>
              </a:rPr>
              <a:t>Mystery, a wonder, producing amazement to those who saw her</a:t>
            </a:r>
          </a:p>
          <a:p>
            <a:pPr lvl="1"/>
            <a:r>
              <a:rPr lang="en-US" b="1" dirty="0">
                <a:latin typeface="Arial Narrow" panose="020B0606020202030204" pitchFamily="34" charset="0"/>
              </a:rPr>
              <a:t>Rome a fitting image of Babylon!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13A3329-37B6-4F25-B4D9-D33FBC13474F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17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CAC13F9-CE04-4EEA-99EA-9DDD856D0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384" y="461417"/>
            <a:ext cx="8686800" cy="769441"/>
          </a:xfrm>
          <a:solidFill>
            <a:schemeClr val="tx1"/>
          </a:solidFill>
          <a:ln w="38100">
            <a:noFill/>
          </a:ln>
        </p:spPr>
        <p:txBody>
          <a:bodyPr wrap="square">
            <a:sp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OldCentury"/>
              </a:rPr>
              <a:t>The Harlot’s Description </a:t>
            </a:r>
          </a:p>
        </p:txBody>
      </p:sp>
    </p:spTree>
    <p:extLst>
      <p:ext uri="{BB962C8B-B14F-4D97-AF65-F5344CB8AC3E}">
        <p14:creationId xmlns:p14="http://schemas.microsoft.com/office/powerpoint/2010/main" val="907632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427" y="1447800"/>
            <a:ext cx="8382000" cy="4241161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latin typeface="Arial Narrow" panose="020B0606020202030204" pitchFamily="34" charset="0"/>
              </a:rPr>
              <a:t>Drunken with the “</a:t>
            </a:r>
            <a:r>
              <a:rPr lang="en-US" b="1" dirty="0">
                <a:latin typeface="Arial Narrow" panose="020B0606020202030204" pitchFamily="34" charset="0"/>
              </a:rPr>
              <a:t>blood of the saints</a:t>
            </a:r>
            <a:r>
              <a:rPr lang="en-US" dirty="0">
                <a:latin typeface="Arial Narrow" panose="020B0606020202030204" pitchFamily="34" charset="0"/>
              </a:rPr>
              <a:t>” (verse 6)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Killed many of God’s children (cf. Revelation 6:9-11; 18:24)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Cares nothing about God and opposes all His ways</a:t>
            </a:r>
          </a:p>
          <a:p>
            <a:r>
              <a:rPr lang="en-US" dirty="0">
                <a:latin typeface="Arial Narrow" panose="020B0606020202030204" pitchFamily="34" charset="0"/>
              </a:rPr>
              <a:t>“</a:t>
            </a:r>
            <a:r>
              <a:rPr lang="en-US" b="1" dirty="0">
                <a:latin typeface="Arial Narrow" panose="020B0606020202030204" pitchFamily="34" charset="0"/>
              </a:rPr>
              <a:t>And Martyrs</a:t>
            </a:r>
            <a:r>
              <a:rPr lang="en-US" dirty="0">
                <a:latin typeface="Arial Narrow" panose="020B0606020202030204" pitchFamily="34" charset="0"/>
              </a:rPr>
              <a:t> of Jesus” Obsession to kill the saints – </a:t>
            </a:r>
            <a:r>
              <a:rPr lang="en-US" b="1" dirty="0">
                <a:latin typeface="Arial Narrow" panose="020B0606020202030204" pitchFamily="34" charset="0"/>
              </a:rPr>
              <a:t>intoxicated</a:t>
            </a:r>
            <a:r>
              <a:rPr lang="en-US" dirty="0">
                <a:latin typeface="Arial Narrow" panose="020B0606020202030204" pitchFamily="34" charset="0"/>
              </a:rPr>
              <a:t> on their blood!</a:t>
            </a:r>
          </a:p>
          <a:p>
            <a:r>
              <a:rPr lang="en-US" dirty="0">
                <a:latin typeface="Arial Narrow" panose="020B0606020202030204" pitchFamily="34" charset="0"/>
              </a:rPr>
              <a:t>Saw it with </a:t>
            </a:r>
            <a:r>
              <a:rPr lang="en-US" b="1" dirty="0">
                <a:latin typeface="Arial Narrow" panose="020B0606020202030204" pitchFamily="34" charset="0"/>
              </a:rPr>
              <a:t>great admiration</a:t>
            </a:r>
            <a:endParaRPr lang="en-US" dirty="0">
              <a:latin typeface="Arial Narrow" panose="020B0606020202030204" pitchFamily="34" charset="0"/>
            </a:endParaRP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Astonished and amazed – Think what he saw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0EE902B-E780-4BFA-8C31-6BEE8CA8CDDB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17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9DA4D00-EC7B-4CA7-B3D8-E4DE7BC56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384" y="461417"/>
            <a:ext cx="8686800" cy="769441"/>
          </a:xfrm>
          <a:solidFill>
            <a:schemeClr val="tx1"/>
          </a:solidFill>
          <a:ln w="38100">
            <a:noFill/>
          </a:ln>
        </p:spPr>
        <p:txBody>
          <a:bodyPr wrap="square">
            <a:sp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OldCentury"/>
              </a:rPr>
              <a:t>The Harlot’s Description </a:t>
            </a:r>
          </a:p>
        </p:txBody>
      </p:sp>
    </p:spTree>
    <p:extLst>
      <p:ext uri="{BB962C8B-B14F-4D97-AF65-F5344CB8AC3E}">
        <p14:creationId xmlns:p14="http://schemas.microsoft.com/office/powerpoint/2010/main" val="386345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33400"/>
            <a:ext cx="8839200" cy="6093976"/>
          </a:xfrm>
          <a:solidFill>
            <a:schemeClr val="bg1"/>
          </a:solidFill>
          <a:ln w="38100">
            <a:solidFill>
              <a:schemeClr val="tx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100" b="1" dirty="0">
                <a:latin typeface="Arial Narrow" panose="020B0606020202030204" pitchFamily="34" charset="0"/>
              </a:rPr>
              <a:t>Rome Fits the Bible Descriptions Better Than Jerusalem</a:t>
            </a:r>
          </a:p>
          <a:p>
            <a:pPr marL="0" indent="0">
              <a:spcBef>
                <a:spcPts val="0"/>
              </a:spcBef>
              <a:buNone/>
            </a:pPr>
            <a:endParaRPr lang="en-US" sz="3100" b="1" dirty="0"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3100" b="1" dirty="0">
                <a:latin typeface="Arial Narrow" panose="020B0606020202030204" pitchFamily="34" charset="0"/>
              </a:rPr>
              <a:t>Political Descriptions:</a:t>
            </a:r>
          </a:p>
          <a:p>
            <a:pPr>
              <a:spcBef>
                <a:spcPts val="0"/>
              </a:spcBef>
            </a:pPr>
            <a:r>
              <a:rPr lang="en-US" sz="3100" dirty="0">
                <a:latin typeface="Arial Narrow" panose="020B0606020202030204" pitchFamily="34" charset="0"/>
              </a:rPr>
              <a:t>17:18 – Reigns over kings (over those who receive power as kings with the beast, 17:12).</a:t>
            </a:r>
          </a:p>
          <a:p>
            <a:pPr>
              <a:spcBef>
                <a:spcPts val="0"/>
              </a:spcBef>
            </a:pPr>
            <a:r>
              <a:rPr lang="en-US" sz="3100" dirty="0">
                <a:latin typeface="Arial Narrow" panose="020B0606020202030204" pitchFamily="34" charset="0"/>
              </a:rPr>
              <a:t>17:1, 15 – Sits upon many waters (over “peoples, and multitudes, and nations, and tongues”).</a:t>
            </a:r>
          </a:p>
          <a:p>
            <a:pPr>
              <a:spcBef>
                <a:spcPts val="0"/>
              </a:spcBef>
            </a:pPr>
            <a:r>
              <a:rPr lang="en-US" sz="3100" dirty="0">
                <a:latin typeface="Arial Narrow" panose="020B0606020202030204" pitchFamily="34" charset="0"/>
              </a:rPr>
              <a:t>17:3, 7 – Sits upon the beast (the Roman Empire had power “over all kindreds, tongues, and nations,” 13:7).</a:t>
            </a:r>
          </a:p>
          <a:p>
            <a:pPr>
              <a:spcBef>
                <a:spcPts val="0"/>
              </a:spcBef>
            </a:pPr>
            <a:r>
              <a:rPr lang="en-US" sz="3100" dirty="0">
                <a:latin typeface="Arial Narrow" panose="020B0606020202030204" pitchFamily="34" charset="0"/>
              </a:rPr>
              <a:t>17:4 – Clothed in purple and scarlet color and decked with gold and precious stones and pearls (the attire of rulers).</a:t>
            </a:r>
            <a:endParaRPr lang="en-US" sz="1800" dirty="0">
              <a:latin typeface="Arial Narrow" panose="020B0606020202030204" pitchFamily="34" charset="0"/>
            </a:endParaRP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	</a:t>
            </a:r>
            <a:r>
              <a:rPr lang="en-US" sz="1800" dirty="0">
                <a:latin typeface="Arial Narrow" panose="020B0606020202030204" pitchFamily="34" charset="0"/>
              </a:rPr>
              <a:t>(Robert Harkrider, </a:t>
            </a:r>
            <a:r>
              <a:rPr lang="en-US" sz="1800" i="1" dirty="0">
                <a:latin typeface="Arial Narrow" panose="020B0606020202030204" pitchFamily="34" charset="0"/>
              </a:rPr>
              <a:t>Revelation</a:t>
            </a:r>
            <a:r>
              <a:rPr lang="en-US" sz="1800" dirty="0">
                <a:latin typeface="Arial Narrow" panose="020B0606020202030204" pitchFamily="34" charset="0"/>
              </a:rPr>
              <a:t>, Truth Commentaries, Page 323)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1103F0-270E-4ADF-8DBC-DBDD43348AAA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17</a:t>
            </a:r>
          </a:p>
        </p:txBody>
      </p:sp>
    </p:spTree>
    <p:extLst>
      <p:ext uri="{BB962C8B-B14F-4D97-AF65-F5344CB8AC3E}">
        <p14:creationId xmlns:p14="http://schemas.microsoft.com/office/powerpoint/2010/main" val="4181663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5279</TotalTime>
  <Words>1352</Words>
  <Application>Microsoft Office PowerPoint</Application>
  <PresentationFormat>On-screen Show (4:3)</PresentationFormat>
  <Paragraphs>129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Arial Narrow</vt:lpstr>
      <vt:lpstr>Book Antiqua</vt:lpstr>
      <vt:lpstr>Calibri</vt:lpstr>
      <vt:lpstr>Corbel</vt:lpstr>
      <vt:lpstr>Elephant</vt:lpstr>
      <vt:lpstr>OldCentury</vt:lpstr>
      <vt:lpstr>Times New Roman</vt:lpstr>
      <vt:lpstr>Office Theme</vt:lpstr>
      <vt:lpstr>Depth</vt:lpstr>
      <vt:lpstr>A Study Of  The Book Of Revelation</vt:lpstr>
      <vt:lpstr>PowerPoint Presentation</vt:lpstr>
      <vt:lpstr>Revelation 17:6</vt:lpstr>
      <vt:lpstr>The Harlot’s Description </vt:lpstr>
      <vt:lpstr>Beast Before?</vt:lpstr>
      <vt:lpstr>The Harlot’s Description </vt:lpstr>
      <vt:lpstr>The Harlot’s Description </vt:lpstr>
      <vt:lpstr>The Harlot’s Description </vt:lpstr>
      <vt:lpstr>PowerPoint Presentation</vt:lpstr>
      <vt:lpstr>PowerPoint Presentation</vt:lpstr>
      <vt:lpstr>PowerPoint Presentation</vt:lpstr>
      <vt:lpstr>PowerPoint Presentation</vt:lpstr>
      <vt:lpstr>Revelation 17:7</vt:lpstr>
      <vt:lpstr>Revelation 17:8</vt:lpstr>
      <vt:lpstr>Harlot and Beast Identified</vt:lpstr>
      <vt:lpstr>Harlot and Beast Identified</vt:lpstr>
      <vt:lpstr>Revelation 17:9</vt:lpstr>
      <vt:lpstr>Harlot and Beast Identified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Revelation (5-30-21)</dc:title>
  <dc:creator>Micky Galloway</dc:creator>
  <cp:lastModifiedBy>Richard Lidh</cp:lastModifiedBy>
  <cp:revision>161</cp:revision>
  <cp:lastPrinted>2021-05-31T20:14:54Z</cp:lastPrinted>
  <dcterms:created xsi:type="dcterms:W3CDTF">2011-09-12T13:50:07Z</dcterms:created>
  <dcterms:modified xsi:type="dcterms:W3CDTF">2021-06-01T00:23:52Z</dcterms:modified>
</cp:coreProperties>
</file>